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9" autoAdjust="0"/>
    <p:restoredTop sz="94660"/>
  </p:normalViewPr>
  <p:slideViewPr>
    <p:cSldViewPr snapToGrid="0">
      <p:cViewPr>
        <p:scale>
          <a:sx n="75" d="100"/>
          <a:sy n="75" d="100"/>
        </p:scale>
        <p:origin x="822" y="8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65F7D0-9505-1440-05AA-9896F82A0249}"/>
              </a:ext>
            </a:extLst>
          </p:cNvPr>
          <p:cNvSpPr>
            <a:spLocks noGrp="1"/>
          </p:cNvSpPr>
          <p:nvPr>
            <p:ph type="ctrTitle"/>
          </p:nvPr>
        </p:nvSpPr>
        <p:spPr>
          <a:xfrm>
            <a:off x="164757" y="54541"/>
            <a:ext cx="10017211" cy="641993"/>
          </a:xfrm>
        </p:spPr>
        <p:txBody>
          <a:bodyPr anchor="ctr">
            <a:normAutofit/>
          </a:bodyPr>
          <a:lstStyle>
            <a:lvl1pPr algn="l">
              <a:defRPr sz="3600"/>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7AF254A8-51A6-15A1-0977-C1250D5FA290}"/>
              </a:ext>
            </a:extLst>
          </p:cNvPr>
          <p:cNvSpPr>
            <a:spLocks noGrp="1"/>
          </p:cNvSpPr>
          <p:nvPr>
            <p:ph type="subTitle" idx="1"/>
          </p:nvPr>
        </p:nvSpPr>
        <p:spPr>
          <a:xfrm>
            <a:off x="164757" y="759984"/>
            <a:ext cx="12027243" cy="47569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pic>
        <p:nvPicPr>
          <p:cNvPr id="8" name="図 7" descr="アイコン&#10;&#10;AI 生成コンテンツは誤りを含む可能性があります。">
            <a:extLst>
              <a:ext uri="{FF2B5EF4-FFF2-40B4-BE49-F238E27FC236}">
                <a16:creationId xmlns:a16="http://schemas.microsoft.com/office/drawing/2014/main" id="{FDC224A1-9C1F-21C7-3E2E-05A94784AC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5948" y="0"/>
            <a:ext cx="1863674" cy="474092"/>
          </a:xfrm>
          <a:prstGeom prst="rect">
            <a:avLst/>
          </a:prstGeom>
        </p:spPr>
      </p:pic>
      <p:sp>
        <p:nvSpPr>
          <p:cNvPr id="9" name="コンテンツ プレースホルダー 2">
            <a:extLst>
              <a:ext uri="{FF2B5EF4-FFF2-40B4-BE49-F238E27FC236}">
                <a16:creationId xmlns:a16="http://schemas.microsoft.com/office/drawing/2014/main" id="{17089E38-B241-8F69-12F7-A49948E87277}"/>
              </a:ext>
            </a:extLst>
          </p:cNvPr>
          <p:cNvSpPr>
            <a:spLocks noGrp="1"/>
          </p:cNvSpPr>
          <p:nvPr>
            <p:ph idx="10"/>
          </p:nvPr>
        </p:nvSpPr>
        <p:spPr>
          <a:xfrm>
            <a:off x="164757" y="1408670"/>
            <a:ext cx="11944865" cy="5329881"/>
          </a:xfrm>
        </p:spPr>
        <p:txBody>
          <a:bodyPr/>
          <a:lstStyle>
            <a:lvl1pPr>
              <a:buClr>
                <a:schemeClr val="accent1"/>
              </a:buClr>
              <a:buFont typeface="Wingdings" panose="05000000000000000000" pitchFamily="2" charset="2"/>
              <a:buChar char="l"/>
              <a:defRPr/>
            </a:lvl1pPr>
            <a:lvl2pPr>
              <a:buClr>
                <a:schemeClr val="accent1"/>
              </a:buClr>
              <a:buFont typeface="Wingdings" panose="05000000000000000000" pitchFamily="2" charset="2"/>
              <a:buChar char="l"/>
              <a:defRPr/>
            </a:lvl2pPr>
            <a:lvl3pPr>
              <a:buClr>
                <a:schemeClr val="accent1"/>
              </a:buClr>
              <a:buFont typeface="Wingdings" panose="05000000000000000000" pitchFamily="2" charset="2"/>
              <a:buChar char="l"/>
              <a:defRPr/>
            </a:lvl3pPr>
            <a:lvl4pPr>
              <a:buClr>
                <a:schemeClr val="accent1"/>
              </a:buClr>
              <a:buFont typeface="Wingdings" panose="05000000000000000000" pitchFamily="2" charset="2"/>
              <a:buChar char="l"/>
              <a:defRPr/>
            </a:lvl4pPr>
            <a:lvl5pPr>
              <a:buClr>
                <a:schemeClr val="accent1"/>
              </a:buClr>
              <a:buFont typeface="Wingdings" panose="05000000000000000000" pitchFamily="2" charset="2"/>
              <a:buChar char="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18045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AF337D-D36C-82CF-81BC-82645AFC8F08}"/>
              </a:ext>
            </a:extLst>
          </p:cNvPr>
          <p:cNvSpPr>
            <a:spLocks noGrp="1"/>
          </p:cNvSpPr>
          <p:nvPr>
            <p:ph type="title"/>
          </p:nvPr>
        </p:nvSpPr>
        <p:spPr>
          <a:xfrm>
            <a:off x="203887" y="18935"/>
            <a:ext cx="10042061" cy="705794"/>
          </a:xfrm>
        </p:spPr>
        <p:txBody>
          <a:bodyPr>
            <a:normAutofit/>
          </a:bodyPr>
          <a:lstStyle>
            <a:lvl1pPr>
              <a:defRPr sz="3600">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1BACDD08-D4FF-21E5-A814-70715DDECDF6}"/>
              </a:ext>
            </a:extLst>
          </p:cNvPr>
          <p:cNvSpPr>
            <a:spLocks noGrp="1"/>
          </p:cNvSpPr>
          <p:nvPr>
            <p:ph idx="1"/>
          </p:nvPr>
        </p:nvSpPr>
        <p:spPr>
          <a:xfrm>
            <a:off x="203887" y="1362074"/>
            <a:ext cx="11905735" cy="5267325"/>
          </a:xfrm>
        </p:spPr>
        <p:txBody>
          <a:bodyPr/>
          <a:lstStyle>
            <a:lvl1pPr>
              <a:buClr>
                <a:schemeClr val="accent1"/>
              </a:buClr>
              <a:buFont typeface="Wingdings" panose="05000000000000000000" pitchFamily="2" charset="2"/>
              <a:buChar char="l"/>
              <a:defRPr/>
            </a:lvl1pPr>
            <a:lvl2pPr>
              <a:buClr>
                <a:schemeClr val="accent1"/>
              </a:buClr>
              <a:buFont typeface="Wingdings" panose="05000000000000000000" pitchFamily="2" charset="2"/>
              <a:buChar char="l"/>
              <a:defRPr/>
            </a:lvl2pPr>
            <a:lvl3pPr>
              <a:buClr>
                <a:schemeClr val="accent1"/>
              </a:buClr>
              <a:buFont typeface="Wingdings" panose="05000000000000000000" pitchFamily="2" charset="2"/>
              <a:buChar char="l"/>
              <a:defRPr/>
            </a:lvl3pPr>
            <a:lvl4pPr>
              <a:buClr>
                <a:schemeClr val="accent1"/>
              </a:buClr>
              <a:buFont typeface="Wingdings" panose="05000000000000000000" pitchFamily="2" charset="2"/>
              <a:buChar char="l"/>
              <a:defRPr/>
            </a:lvl4pPr>
            <a:lvl5pPr>
              <a:buClr>
                <a:schemeClr val="accent1"/>
              </a:buClr>
              <a:buFont typeface="Wingdings" panose="05000000000000000000" pitchFamily="2" charset="2"/>
              <a:buChar char="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字幕 2">
            <a:extLst>
              <a:ext uri="{FF2B5EF4-FFF2-40B4-BE49-F238E27FC236}">
                <a16:creationId xmlns:a16="http://schemas.microsoft.com/office/drawing/2014/main" id="{38FE73E6-7356-F9FA-BF4E-2436C2A51C88}"/>
              </a:ext>
            </a:extLst>
          </p:cNvPr>
          <p:cNvSpPr>
            <a:spLocks noGrp="1"/>
          </p:cNvSpPr>
          <p:nvPr>
            <p:ph type="subTitle" idx="13"/>
          </p:nvPr>
        </p:nvSpPr>
        <p:spPr>
          <a:xfrm>
            <a:off x="203887" y="759984"/>
            <a:ext cx="11905735" cy="47569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pic>
        <p:nvPicPr>
          <p:cNvPr id="9" name="図 8" descr="アイコン&#10;&#10;AI 生成コンテンツは誤りを含む可能性があります。">
            <a:extLst>
              <a:ext uri="{FF2B5EF4-FFF2-40B4-BE49-F238E27FC236}">
                <a16:creationId xmlns:a16="http://schemas.microsoft.com/office/drawing/2014/main" id="{4A604754-A2A2-69D2-A015-7BA1B5D2DB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5948" y="0"/>
            <a:ext cx="1863674" cy="474092"/>
          </a:xfrm>
          <a:prstGeom prst="rect">
            <a:avLst/>
          </a:prstGeom>
        </p:spPr>
      </p:pic>
    </p:spTree>
    <p:extLst>
      <p:ext uri="{BB962C8B-B14F-4D97-AF65-F5344CB8AC3E}">
        <p14:creationId xmlns:p14="http://schemas.microsoft.com/office/powerpoint/2010/main" val="27181794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3463A66-B4B0-FDEA-A67F-5CAC61CD16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DBD8F89-CA4A-BCC4-8E63-93FDAF9D39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5C3B752-380D-6AA4-7387-741E32BDB2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Meiryo UI" panose="020B0604030504040204" pitchFamily="50" charset="-128"/>
                <a:ea typeface="Meiryo UI" panose="020B0604030504040204" pitchFamily="50" charset="-128"/>
              </a:defRPr>
            </a:lvl1pPr>
          </a:lstStyle>
          <a:p>
            <a:fld id="{BA85F69A-08EB-47BB-93C4-6DE35DDA707A}" type="datetimeFigureOut">
              <a:rPr lang="ja-JP" altLang="en-US" smtClean="0"/>
              <a:pPr/>
              <a:t>2025/11/7</a:t>
            </a:fld>
            <a:endParaRPr lang="ja-JP" altLang="en-US"/>
          </a:p>
        </p:txBody>
      </p:sp>
      <p:sp>
        <p:nvSpPr>
          <p:cNvPr id="5" name="フッター プレースホルダー 4">
            <a:extLst>
              <a:ext uri="{FF2B5EF4-FFF2-40B4-BE49-F238E27FC236}">
                <a16:creationId xmlns:a16="http://schemas.microsoft.com/office/drawing/2014/main" id="{47A27A71-49BC-FC1E-3FA2-47F00BFF93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a:extLst>
              <a:ext uri="{FF2B5EF4-FFF2-40B4-BE49-F238E27FC236}">
                <a16:creationId xmlns:a16="http://schemas.microsoft.com/office/drawing/2014/main" id="{1875177E-BF31-ABA3-62A8-30103AA0E1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Meiryo UI" panose="020B0604030504040204" pitchFamily="50" charset="-128"/>
                <a:ea typeface="Meiryo UI" panose="020B0604030504040204" pitchFamily="50" charset="-128"/>
              </a:defRPr>
            </a:lvl1pPr>
          </a:lstStyle>
          <a:p>
            <a:fld id="{A7990982-DF7F-4DE1-8788-6F938718C3C1}" type="slidenum">
              <a:rPr lang="ja-JP" altLang="en-US" smtClean="0"/>
              <a:pPr/>
              <a:t>‹#›</a:t>
            </a:fld>
            <a:endParaRPr lang="ja-JP" altLang="en-US"/>
          </a:p>
        </p:txBody>
      </p:sp>
    </p:spTree>
    <p:extLst>
      <p:ext uri="{BB962C8B-B14F-4D97-AF65-F5344CB8AC3E}">
        <p14:creationId xmlns:p14="http://schemas.microsoft.com/office/powerpoint/2010/main" val="1667879296"/>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kumimoji="1" sz="4400" b="1"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0EDE3E6-AB3A-E3F9-24F3-63543169CD9C}"/>
              </a:ext>
            </a:extLst>
          </p:cNvPr>
          <p:cNvSpPr>
            <a:spLocks noGrp="1"/>
          </p:cNvSpPr>
          <p:nvPr>
            <p:ph type="title"/>
          </p:nvPr>
        </p:nvSpPr>
        <p:spPr/>
        <p:txBody>
          <a:bodyPr>
            <a:normAutofit/>
          </a:bodyPr>
          <a:lstStyle/>
          <a:p>
            <a:r>
              <a:rPr lang="en-US" altLang="ja-JP" dirty="0"/>
              <a:t>1X-01 SI</a:t>
            </a:r>
            <a:r>
              <a:rPr lang="ja-JP" altLang="en-US" dirty="0"/>
              <a:t>講演会を広島で大成功に導くための研究</a:t>
            </a:r>
          </a:p>
        </p:txBody>
      </p:sp>
      <p:sp>
        <p:nvSpPr>
          <p:cNvPr id="5" name="コンテンツ プレースホルダー 4">
            <a:extLst>
              <a:ext uri="{FF2B5EF4-FFF2-40B4-BE49-F238E27FC236}">
                <a16:creationId xmlns:a16="http://schemas.microsoft.com/office/drawing/2014/main" id="{23E56B6E-47B4-60A8-6905-5F79A6C06F88}"/>
              </a:ext>
            </a:extLst>
          </p:cNvPr>
          <p:cNvSpPr>
            <a:spLocks noGrp="1"/>
          </p:cNvSpPr>
          <p:nvPr>
            <p:ph idx="1"/>
          </p:nvPr>
        </p:nvSpPr>
        <p:spPr>
          <a:xfrm>
            <a:off x="203887" y="1362074"/>
            <a:ext cx="7289113" cy="5267325"/>
          </a:xfrm>
        </p:spPr>
        <p:txBody>
          <a:bodyPr>
            <a:normAutofit/>
          </a:bodyPr>
          <a:lstStyle/>
          <a:p>
            <a:r>
              <a:rPr lang="ja-JP" altLang="en-US" sz="2400" dirty="0"/>
              <a:t> 少子高齢化や労働力不足といった社会問題に立ち向かうために、また新たな価値創造に繋げるために、テクノロジーにより人間の能力を、ひいては人の可能性を拡張するシステムインテグレーションが必要とされている。本講演会（第</a:t>
            </a:r>
            <a:r>
              <a:rPr lang="en-US" altLang="ja-JP" sz="2400" dirty="0"/>
              <a:t>26</a:t>
            </a:r>
            <a:r>
              <a:rPr lang="ja-JP" altLang="en-US" sz="2400" dirty="0"/>
              <a:t>回計測自動制御学会システムインテグレーション部門講演会）では、人間・社会・人工物が関わる様々な分野の産官学の研究者・技術者が集結して、社会問題の解決につながるシステムインテグレーション分野に関連する講演発表および討論を行う。</a:t>
            </a:r>
            <a:br>
              <a:rPr lang="en-US" altLang="ja-JP" sz="2400" dirty="0"/>
            </a:br>
            <a:r>
              <a:rPr lang="ja-JP" altLang="en-US" sz="2400" dirty="0"/>
              <a:t>　発表では，節目となる</a:t>
            </a:r>
            <a:r>
              <a:rPr lang="en-US" altLang="ja-JP" sz="2400" dirty="0"/>
              <a:t>25</a:t>
            </a:r>
            <a:r>
              <a:rPr lang="ja-JP" altLang="en-US" sz="2400" dirty="0"/>
              <a:t>回を超えた新しい</a:t>
            </a:r>
            <a:r>
              <a:rPr lang="en-US" altLang="ja-JP" sz="2400" dirty="0"/>
              <a:t>SI</a:t>
            </a:r>
            <a:r>
              <a:rPr lang="ja-JP" altLang="en-US" sz="2400" dirty="0"/>
              <a:t>講演会を広島の地（知）で成功に導くための試行錯誤と葛藤，ならびに志向を凝らした点やその実現に協力してくださった方々の汗と涙の日々について詳しく紹介する。</a:t>
            </a:r>
          </a:p>
          <a:p>
            <a:endParaRPr lang="ja-JP" altLang="en-US" sz="2400" dirty="0"/>
          </a:p>
        </p:txBody>
      </p:sp>
      <p:sp>
        <p:nvSpPr>
          <p:cNvPr id="6" name="字幕 5">
            <a:extLst>
              <a:ext uri="{FF2B5EF4-FFF2-40B4-BE49-F238E27FC236}">
                <a16:creationId xmlns:a16="http://schemas.microsoft.com/office/drawing/2014/main" id="{EA4C3F03-5FA7-B114-F7E9-44130DC5FF34}"/>
              </a:ext>
            </a:extLst>
          </p:cNvPr>
          <p:cNvSpPr>
            <a:spLocks noGrp="1"/>
          </p:cNvSpPr>
          <p:nvPr>
            <p:ph type="subTitle" idx="13"/>
          </p:nvPr>
        </p:nvSpPr>
        <p:spPr>
          <a:xfrm>
            <a:off x="203887" y="759984"/>
            <a:ext cx="11988113" cy="475692"/>
          </a:xfrm>
        </p:spPr>
        <p:txBody>
          <a:bodyPr>
            <a:normAutofit/>
          </a:bodyPr>
          <a:lstStyle/>
          <a:p>
            <a:r>
              <a:rPr lang="ja-JP" altLang="en-US" dirty="0"/>
              <a:t>〇島 圭介（横浜国立大学），黄 健（近畿大学），栗田 雄一（広島大学）</a:t>
            </a:r>
          </a:p>
        </p:txBody>
      </p:sp>
      <p:pic>
        <p:nvPicPr>
          <p:cNvPr id="16" name="図 15" descr="城のような建物&#10;&#10;AI 生成コンテンツは誤りを含む可能性があります。">
            <a:extLst>
              <a:ext uri="{FF2B5EF4-FFF2-40B4-BE49-F238E27FC236}">
                <a16:creationId xmlns:a16="http://schemas.microsoft.com/office/drawing/2014/main" id="{93B1CBEA-A0EF-42EF-5D61-36C5C94E2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554" y="1362074"/>
            <a:ext cx="4174559" cy="2781300"/>
          </a:xfrm>
          <a:prstGeom prst="rect">
            <a:avLst/>
          </a:prstGeom>
        </p:spPr>
      </p:pic>
      <p:pic>
        <p:nvPicPr>
          <p:cNvPr id="18" name="図 17" descr="建物の前のバナナ&#10;&#10;AI 生成コンテンツは誤りを含む可能性があります。">
            <a:extLst>
              <a:ext uri="{FF2B5EF4-FFF2-40B4-BE49-F238E27FC236}">
                <a16:creationId xmlns:a16="http://schemas.microsoft.com/office/drawing/2014/main" id="{F5460294-99FA-2F21-787D-93D55CB8F90F}"/>
              </a:ext>
            </a:extLst>
          </p:cNvPr>
          <p:cNvPicPr>
            <a:picLocks noChangeAspect="1"/>
          </p:cNvPicPr>
          <p:nvPr/>
        </p:nvPicPr>
        <p:blipFill>
          <a:blip r:embed="rId3">
            <a:extLst>
              <a:ext uri="{28A0092B-C50C-407E-A947-70E740481C1C}">
                <a14:useLocalDpi xmlns:a14="http://schemas.microsoft.com/office/drawing/2010/main" val="0"/>
              </a:ext>
            </a:extLst>
          </a:blip>
          <a:srcRect b="15214"/>
          <a:stretch>
            <a:fillRect/>
          </a:stretch>
        </p:blipFill>
        <p:spPr>
          <a:xfrm>
            <a:off x="7813554" y="4269772"/>
            <a:ext cx="4174559" cy="2359627"/>
          </a:xfrm>
          <a:prstGeom prst="rect">
            <a:avLst/>
          </a:prstGeom>
        </p:spPr>
      </p:pic>
    </p:spTree>
    <p:extLst>
      <p:ext uri="{BB962C8B-B14F-4D97-AF65-F5344CB8AC3E}">
        <p14:creationId xmlns:p14="http://schemas.microsoft.com/office/powerpoint/2010/main" val="3460385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016AD7-86AF-815E-5E0E-58BDF777859C}"/>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484541D3-0A7D-5852-33C9-207B23BED132}"/>
              </a:ext>
            </a:extLst>
          </p:cNvPr>
          <p:cNvSpPr>
            <a:spLocks noGrp="1"/>
          </p:cNvSpPr>
          <p:nvPr>
            <p:ph idx="1"/>
          </p:nvPr>
        </p:nvSpPr>
        <p:spPr/>
        <p:txBody>
          <a:bodyPr/>
          <a:lstStyle/>
          <a:p>
            <a:endParaRPr kumimoji="1" lang="ja-JP" altLang="en-US"/>
          </a:p>
        </p:txBody>
      </p:sp>
      <p:sp>
        <p:nvSpPr>
          <p:cNvPr id="4" name="字幕 3">
            <a:extLst>
              <a:ext uri="{FF2B5EF4-FFF2-40B4-BE49-F238E27FC236}">
                <a16:creationId xmlns:a16="http://schemas.microsoft.com/office/drawing/2014/main" id="{A366964E-5564-4DE2-F46D-D404838B1FDF}"/>
              </a:ext>
            </a:extLst>
          </p:cNvPr>
          <p:cNvSpPr>
            <a:spLocks noGrp="1"/>
          </p:cNvSpPr>
          <p:nvPr>
            <p:ph type="subTitle" idx="13"/>
          </p:nvPr>
        </p:nvSpPr>
        <p:spPr/>
        <p:txBody>
          <a:bodyPr/>
          <a:lstStyle/>
          <a:p>
            <a:endParaRPr kumimoji="1" lang="ja-JP" altLang="en-US"/>
          </a:p>
        </p:txBody>
      </p:sp>
    </p:spTree>
    <p:extLst>
      <p:ext uri="{BB962C8B-B14F-4D97-AF65-F5344CB8AC3E}">
        <p14:creationId xmlns:p14="http://schemas.microsoft.com/office/powerpoint/2010/main" val="282098785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TotalTime>
  <Words>196</Words>
  <Application>Microsoft Office PowerPoint</Application>
  <PresentationFormat>ワイド画面</PresentationFormat>
  <Paragraphs>3</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Meiryo UI</vt:lpstr>
      <vt:lpstr>Arial</vt:lpstr>
      <vt:lpstr>Wingdings</vt:lpstr>
      <vt:lpstr>Office テーマ</vt:lpstr>
      <vt:lpstr>1X-01 SI講演会を広島で大成功に導くための研究</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Keisuke SHIMA</dc:creator>
  <cp:lastModifiedBy>shima-keisuke-sh@ynu.ac.jp</cp:lastModifiedBy>
  <cp:revision>1</cp:revision>
  <dcterms:created xsi:type="dcterms:W3CDTF">2025-11-07T09:24:38Z</dcterms:created>
  <dcterms:modified xsi:type="dcterms:W3CDTF">2025-11-07T09:45:06Z</dcterms:modified>
</cp:coreProperties>
</file>